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35"/>
  </p:notesMasterIdLst>
  <p:handoutMasterIdLst>
    <p:handoutMasterId r:id="rId36"/>
  </p:handoutMasterIdLst>
  <p:sldIdLst>
    <p:sldId id="465" r:id="rId5"/>
    <p:sldId id="437" r:id="rId6"/>
    <p:sldId id="447" r:id="rId7"/>
    <p:sldId id="448" r:id="rId8"/>
    <p:sldId id="416" r:id="rId9"/>
    <p:sldId id="449" r:id="rId10"/>
    <p:sldId id="466" r:id="rId11"/>
    <p:sldId id="452" r:id="rId12"/>
    <p:sldId id="470" r:id="rId13"/>
    <p:sldId id="412" r:id="rId14"/>
    <p:sldId id="471" r:id="rId15"/>
    <p:sldId id="371" r:id="rId16"/>
    <p:sldId id="444" r:id="rId17"/>
    <p:sldId id="472" r:id="rId18"/>
    <p:sldId id="393" r:id="rId19"/>
    <p:sldId id="457" r:id="rId20"/>
    <p:sldId id="421" r:id="rId21"/>
    <p:sldId id="422" r:id="rId22"/>
    <p:sldId id="423" r:id="rId23"/>
    <p:sldId id="424" r:id="rId24"/>
    <p:sldId id="473" r:id="rId25"/>
    <p:sldId id="474" r:id="rId26"/>
    <p:sldId id="459" r:id="rId27"/>
    <p:sldId id="460" r:id="rId28"/>
    <p:sldId id="461" r:id="rId29"/>
    <p:sldId id="431" r:id="rId30"/>
    <p:sldId id="464" r:id="rId31"/>
    <p:sldId id="454" r:id="rId32"/>
    <p:sldId id="463" r:id="rId33"/>
    <p:sldId id="453" r:id="rId34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EE9E4"/>
    <a:srgbClr val="FF66CC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7"/>
  </p:normalViewPr>
  <p:slideViewPr>
    <p:cSldViewPr snapToGrid="0" snapToObjects="1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0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D4F35844-86DA-47E5-BC0B-6BE986B9C1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DD09BD9-CD7A-466D-B8D3-A1A45087D9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0860E-D5B8-477B-A166-1EB498B422A2}" type="datetime1">
              <a:rPr lang="hr-HR" smtClean="0"/>
              <a:t>26.10.2025.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7190249-7ACC-462B-AC23-3EF390E859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740026D-E32E-44EF-A1FE-5DA536F100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35981-F6AD-44F7-89B7-2C02C726B0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856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6DB7A6-3895-401E-ACE0-05A37B7BF1C9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8C15C5-0688-5345-99FC-721E08AD15D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rtlCol="0"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2F5CB7-E34F-4C10-9989-9ACDD5D6696F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3" y="5299603"/>
            <a:ext cx="99060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2722CC-71C3-4B1A-85EC-AC35BCB65729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6A044D-F89A-409F-A230-DB43BB3FF7DA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ni okvir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-HR" sz="8000" noProof="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15" name="Tekstni okvir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8000" noProof="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78803B-0D33-4174-9C29-2594B4251B44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naz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0" y="4777381"/>
            <a:ext cx="9906001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CCF5C8-1B48-4344-9FAB-0DACC581E07C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ponu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ni okvir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-HR" sz="8000" noProof="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15" name="Tekstni okvir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8000" noProof="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hr-HR" noProof="0"/>
              <a:t>Uređivanje stilova teksta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1" y="4775200"/>
            <a:ext cx="9906000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E3CA5C-2B0E-4480-B009-2CB3EFD6300A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hr-HR" noProof="0"/>
              <a:t>Kliknite da biste uredili stil naslova matrice</a:t>
            </a:r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hr-HR" noProof="0"/>
              <a:t>Uređivanje stilova teksta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1" y="4343400"/>
            <a:ext cx="9906000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551B5D-F58F-432F-AE4B-ACF29F80F227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D25C32-0146-42E6-B38A-BE4FB33094D0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2" y="609600"/>
            <a:ext cx="7543800" cy="5181600"/>
          </a:xfrm>
        </p:spPr>
        <p:txBody>
          <a:bodyPr vert="eaVert" rtlCol="0" anchor="t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251F1D-57EB-4BE0-A626-D5226DA8906F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F5CE55-9094-4DB0-9952-0C07DC426E73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rtlCol="0" anchor="b"/>
          <a:lstStyle>
            <a:lvl1pPr algn="r">
              <a:defRPr sz="4000" b="0" cap="all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751011" y="4777381"/>
            <a:ext cx="8686801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0F0CA1-69AB-49E5-9BC8-E13DA876FD9A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141412" y="2666999"/>
            <a:ext cx="4876800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170612" y="2667000"/>
            <a:ext cx="4876800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64DAA9-199B-4E64-976E-8AF2F0BA94F0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429280" y="2658533"/>
            <a:ext cx="458893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141412" y="3243262"/>
            <a:ext cx="4876800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43133" y="2667000"/>
            <a:ext cx="460428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170612" y="3243262"/>
            <a:ext cx="4876801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C6E47-679B-4A87-B682-BFE45DFE421F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FBE41B-B28B-48F2-95AB-B1F191D02199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146109-ED94-40D7-96BE-1531C7F1F3B5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103812" y="609601"/>
            <a:ext cx="5943601" cy="51816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2971800"/>
            <a:ext cx="354912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BBC714-1B87-4C40-A7BE-2AFDBE9AB5EC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4" name="Rezervirano mjesto za sliku 2"/>
          <p:cNvSpPr>
            <a:spLocks noGrp="1"/>
          </p:cNvSpPr>
          <p:nvPr>
            <p:ph type="pic" idx="1" hasCustomPrompt="1"/>
          </p:nvPr>
        </p:nvSpPr>
        <p:spPr>
          <a:xfrm>
            <a:off x="7433733" y="1607307"/>
            <a:ext cx="3276599" cy="320040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2971800"/>
            <a:ext cx="53340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 rtlCol="0"/>
          <a:lstStyle/>
          <a:p>
            <a:pPr rtl="0"/>
            <a:fld id="{789B8EC2-2A29-45CB-AC0A-8B3C0138AB0D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F1E95047-D3B5-4F9C-8849-6FF83AA33F80}" type="datetime1">
              <a:rPr lang="hr-HR" noProof="0" smtClean="0"/>
              <a:t>26.10.2025.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D57F1E4F-1CFF-5643-939E-217C01CDF56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50A2785-4DBA-9C6F-5A1A-1CFF19D8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9" b="320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379BC70E-B859-306E-38AF-93D38AC15267}"/>
              </a:ext>
            </a:extLst>
          </p:cNvPr>
          <p:cNvSpPr txBox="1">
            <a:spLocks/>
          </p:cNvSpPr>
          <p:nvPr/>
        </p:nvSpPr>
        <p:spPr>
          <a:xfrm>
            <a:off x="6530109" y="4544291"/>
            <a:ext cx="5218545" cy="17087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It's</a:t>
            </a:r>
            <a:r>
              <a:rPr lang="hr-HR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 time to </a:t>
            </a:r>
            <a:r>
              <a:rPr lang="hr-HR" sz="4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travel</a:t>
            </a:r>
            <a:r>
              <a:rPr lang="hr-HR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hr-HR" sz="4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with</a:t>
            </a:r>
            <a:r>
              <a:rPr lang="hr-HR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hr-HR" sz="4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Etš</a:t>
            </a:r>
            <a:r>
              <a:rPr lang="hr-HR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reaming Outloud Pro" panose="020F0502020204030204" pitchFamily="66" charset="0"/>
                <a:cs typeface="Dreaming Outloud Pro" panose="020F0502020204030204" pitchFamily="66" charset="0"/>
              </a:rPr>
              <a:t> &amp; Erasmus</a:t>
            </a:r>
          </a:p>
        </p:txBody>
      </p:sp>
    </p:spTree>
    <p:extLst>
      <p:ext uri="{BB962C8B-B14F-4D97-AF65-F5344CB8AC3E}">
        <p14:creationId xmlns:p14="http://schemas.microsoft.com/office/powerpoint/2010/main" val="3274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9780C1-48B9-3198-0BCC-C33DCE40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55" y="0"/>
            <a:ext cx="7578090" cy="6858000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76993BA5-5E49-1AC9-9EE3-F7BD48BEDE3B}"/>
              </a:ext>
            </a:extLst>
          </p:cNvPr>
          <p:cNvSpPr txBox="1">
            <a:spLocks/>
          </p:cNvSpPr>
          <p:nvPr/>
        </p:nvSpPr>
        <p:spPr>
          <a:xfrm>
            <a:off x="471054" y="634558"/>
            <a:ext cx="12368538" cy="50273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Projektna aktivnost </a:t>
            </a:r>
          </a:p>
          <a:p>
            <a:endParaRPr lang="hr-HR" sz="3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hr-HR" sz="3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8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„</a:t>
            </a:r>
            <a:r>
              <a:rPr lang="hr-HR" sz="3800" b="1" cap="none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Knowledge</a:t>
            </a:r>
            <a:r>
              <a:rPr lang="hr-HR" sz="38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sz="3800" b="1" cap="none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Flow</a:t>
            </a:r>
            <a:r>
              <a:rPr lang="hr-HR" sz="38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, Green Power – Erasmus+ </a:t>
            </a:r>
            <a:r>
              <a:rPr lang="hr-HR" sz="3800" b="1" cap="none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Hour</a:t>
            </a:r>
            <a:r>
              <a:rPr lang="hr-HR" sz="38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”</a:t>
            </a:r>
          </a:p>
          <a:p>
            <a:endParaRPr lang="hr-HR" sz="3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hr-HR" sz="3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Referentni broj projekta:</a:t>
            </a:r>
          </a:p>
          <a:p>
            <a:endParaRPr lang="hr-HR" sz="3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2025-1-HR01-KA121-VET-000320668</a:t>
            </a:r>
          </a:p>
        </p:txBody>
      </p:sp>
    </p:spTree>
    <p:extLst>
      <p:ext uri="{BB962C8B-B14F-4D97-AF65-F5344CB8AC3E}">
        <p14:creationId xmlns:p14="http://schemas.microsoft.com/office/powerpoint/2010/main" val="25787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D9277-E7CF-94BE-313C-AF25413B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6D884E-7DB0-4C99-8E62-13166F09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55" y="0"/>
            <a:ext cx="757809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C3A0137-31CE-F28C-101B-D945E5B6C237}"/>
              </a:ext>
            </a:extLst>
          </p:cNvPr>
          <p:cNvSpPr txBox="1">
            <a:spLocks/>
          </p:cNvSpPr>
          <p:nvPr/>
        </p:nvSpPr>
        <p:spPr>
          <a:xfrm>
            <a:off x="217064" y="915333"/>
            <a:ext cx="11757871" cy="5027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Projekt mobilnosti za učenike u školskoj godini 2025./2026.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3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Vrijednost projekta: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75</a:t>
            </a:r>
            <a:r>
              <a:rPr kumimoji="0" lang="hr-HR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.075,00 eura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3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U projektu će sudjelovati 25 učenika trećih razreda: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1" i="0" u="none" strike="noStrike" kern="1200" cap="none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6 elektrotehničara;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800" b="1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13</a:t>
            </a:r>
            <a:r>
              <a:rPr kumimoji="0" lang="hr-HR" sz="2800" b="1" u="none" strike="noStrike" kern="1200" cap="none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tehničara za računalstvo;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800" b="1" cap="none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6</a:t>
            </a:r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tehničara za električne strojeve s primijenjenim računalstvom;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7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iskanica, omotnica, posjetnica&#10;&#10;Opis je automatski generiran">
            <a:extLst>
              <a:ext uri="{FF2B5EF4-FFF2-40B4-BE49-F238E27FC236}">
                <a16:creationId xmlns:a16="http://schemas.microsoft.com/office/drawing/2014/main" id="{E4BF1E1A-FFAF-4EAF-B127-10EE68086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7" b="11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7CB64D0-5B50-4DB5-960B-A75A8D9F4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" t="11938" b="14466"/>
          <a:stretch/>
        </p:blipFill>
        <p:spPr>
          <a:xfrm rot="281733">
            <a:off x="7852990" y="367334"/>
            <a:ext cx="2490023" cy="194969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12391B3-3BB1-48C6-9AF1-5B9053DC6A7A}"/>
              </a:ext>
            </a:extLst>
          </p:cNvPr>
          <p:cNvSpPr txBox="1"/>
          <p:nvPr/>
        </p:nvSpPr>
        <p:spPr>
          <a:xfrm>
            <a:off x="1063324" y="1017071"/>
            <a:ext cx="24988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Detaljnije…</a:t>
            </a:r>
          </a:p>
          <a:p>
            <a:pPr algn="ctr"/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FC73835-52D0-4040-A0DB-207AD5F9E879}"/>
              </a:ext>
            </a:extLst>
          </p:cNvPr>
          <p:cNvSpPr txBox="1"/>
          <p:nvPr/>
        </p:nvSpPr>
        <p:spPr>
          <a:xfrm rot="21203720">
            <a:off x="4663052" y="2014807"/>
            <a:ext cx="25422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GDJE?</a:t>
            </a:r>
          </a:p>
          <a:p>
            <a:pPr algn="ctr"/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991C4E1C-6AF5-493B-B356-9B55FB66241C}"/>
              </a:ext>
            </a:extLst>
          </p:cNvPr>
          <p:cNvSpPr txBox="1"/>
          <p:nvPr/>
        </p:nvSpPr>
        <p:spPr>
          <a:xfrm rot="568222">
            <a:off x="1282140" y="4928164"/>
            <a:ext cx="25422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KADA?</a:t>
            </a:r>
          </a:p>
          <a:p>
            <a:pPr algn="ctr"/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8237327-3E50-43B2-9915-5A86E6422F6F}"/>
              </a:ext>
            </a:extLst>
          </p:cNvPr>
          <p:cNvSpPr txBox="1"/>
          <p:nvPr/>
        </p:nvSpPr>
        <p:spPr>
          <a:xfrm rot="288064">
            <a:off x="4629383" y="5471597"/>
            <a:ext cx="2644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KAKO?</a:t>
            </a:r>
          </a:p>
          <a:p>
            <a:pPr algn="ctr"/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FE416616-D909-49AC-B196-CFCF42D75DF9}"/>
              </a:ext>
            </a:extLst>
          </p:cNvPr>
          <p:cNvSpPr txBox="1"/>
          <p:nvPr/>
        </p:nvSpPr>
        <p:spPr>
          <a:xfrm rot="20110434">
            <a:off x="8380358" y="5117616"/>
            <a:ext cx="254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ZAŠTO?</a:t>
            </a: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1C8B0D4-BE3E-F2FA-C822-9E2430E35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ACF8494-5DE4-702D-04A4-DC3BF87FF1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8" t="14458" r="25355" b="14542"/>
          <a:stretch>
            <a:fillRect/>
          </a:stretch>
        </p:blipFill>
        <p:spPr>
          <a:xfrm>
            <a:off x="7930219" y="120082"/>
            <a:ext cx="3966197" cy="29922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FA2D91C-09ED-EC8D-1516-9392D936F4B4}"/>
              </a:ext>
            </a:extLst>
          </p:cNvPr>
          <p:cNvSpPr txBox="1"/>
          <p:nvPr/>
        </p:nvSpPr>
        <p:spPr>
          <a:xfrm>
            <a:off x="7839763" y="1310762"/>
            <a:ext cx="414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VIENNA, </a:t>
            </a:r>
            <a:r>
              <a:rPr lang="hr-HR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Austria</a:t>
            </a:r>
            <a:endParaRPr lang="hr-HR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algn="ctr"/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37D1028-4B6B-9A6F-0E0E-E0CEAFCE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14469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87CF635-09D4-3661-83F4-7909E9EF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75" b="8705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C4737C1-EA14-55CD-498C-11E974866C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95" r="4328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0C2FCA2B-CF6C-3B8E-EE2A-5E95E5D2AE09}"/>
              </a:ext>
            </a:extLst>
          </p:cNvPr>
          <p:cNvSpPr txBox="1">
            <a:spLocks/>
          </p:cNvSpPr>
          <p:nvPr/>
        </p:nvSpPr>
        <p:spPr>
          <a:xfrm>
            <a:off x="60577" y="-246772"/>
            <a:ext cx="6035423" cy="360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TKO: 25 učenika ETŠ-a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GDJE: </a:t>
            </a:r>
            <a:r>
              <a:rPr lang="hr-HR" sz="1900" b="1" cap="none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Beč</a:t>
            </a:r>
            <a:r>
              <a:rPr kumimoji="0" lang="hr-HR" sz="1900" b="1" i="0" u="none" strike="noStrike" kern="1200" cap="none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, Austrija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KADA: od 08.03. do 21.03.2026.</a:t>
            </a:r>
            <a:endParaRPr kumimoji="0" lang="hr-HR" sz="1900" b="1" i="0" u="none" strike="noStrike" kern="1200" cap="none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KAKO: prijavom na natječaj za sudjelovanje u projektu</a:t>
            </a:r>
            <a:endParaRPr kumimoji="0" lang="hr-HR" sz="1900" b="1" i="0" u="none" strike="noStrike" kern="1200" cap="none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000" b="1" i="0" u="none" strike="noStrike" kern="1200" cap="none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ZAŠTO: </a:t>
            </a:r>
            <a:r>
              <a:rPr lang="hr-HR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osobni rast i razvoj, jačanje stručnih kompetencija, stjecanje novih znanja i vještina …</a:t>
            </a:r>
            <a:endParaRPr kumimoji="0" lang="hr-HR" sz="1800" b="1" i="0" u="none" strike="noStrike" kern="1200" cap="none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8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360F128-DCF7-1537-3932-AB1B0C25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2B51B33-3EDD-EEE6-13E7-33A1639A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32174" r="12031" b="35584"/>
          <a:stretch/>
        </p:blipFill>
        <p:spPr>
          <a:xfrm>
            <a:off x="855785" y="990599"/>
            <a:ext cx="10480430" cy="243840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3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FE7278B-9438-48AD-9804-8070595F4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81A25AC-3141-40CB-97F0-277A1E8FAD02}"/>
              </a:ext>
            </a:extLst>
          </p:cNvPr>
          <p:cNvSpPr txBox="1"/>
          <p:nvPr/>
        </p:nvSpPr>
        <p:spPr>
          <a:xfrm>
            <a:off x="1000606" y="505121"/>
            <a:ext cx="10190788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48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POZIV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0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Učenicima elektrotehničarima, tehničarima za računalstvo</a:t>
            </a:r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te 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tehničarima za električne strojeve s primijenjenim računalstvom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Koji su 2024./2025. završili drugi razred za dostavu prijave za sudjelovanje u projektu „</a:t>
            </a:r>
            <a:r>
              <a:rPr kumimoji="0" lang="hr-HR" sz="3200" b="1" i="0" u="none" strike="noStrike" kern="1200" cap="none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Knowledge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kumimoji="0" lang="hr-HR" sz="3200" b="1" i="0" u="none" strike="noStrike" kern="1200" cap="none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Flow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, Green Power – Erasmus+ </a:t>
            </a:r>
            <a:r>
              <a:rPr kumimoji="0" lang="hr-HR" sz="3200" b="1" i="0" u="none" strike="noStrike" kern="1200" cap="none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Hour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”, referentni broj projekta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2025-1-HR01-KA121-VET-000320668.</a:t>
            </a:r>
          </a:p>
        </p:txBody>
      </p:sp>
    </p:spTree>
    <p:extLst>
      <p:ext uri="{BB962C8B-B14F-4D97-AF65-F5344CB8AC3E}">
        <p14:creationId xmlns:p14="http://schemas.microsoft.com/office/powerpoint/2010/main" val="6393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89ECBD-F3FA-4590-8EEF-293F2108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F539AE6-1599-445C-9003-2B6570E24137}"/>
              </a:ext>
            </a:extLst>
          </p:cNvPr>
          <p:cNvSpPr txBox="1"/>
          <p:nvPr/>
        </p:nvSpPr>
        <p:spPr>
          <a:xfrm>
            <a:off x="216381" y="453460"/>
            <a:ext cx="11759238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8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Učenike će birati komisija u sastavu projektnog tima prema kriterijima koji uključuju: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USPJEH 1. i 2. RAZREDA ZAOKRUŽEN NA DVIJE DECIMALE </a:t>
            </a:r>
            <a:r>
              <a:rPr lang="hr-HR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</a:t>
            </a:r>
            <a:r>
              <a:rPr lang="hr-HR" sz="2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maximalno</a:t>
            </a:r>
            <a:r>
              <a:rPr lang="hr-HR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10 bodova)</a:t>
            </a: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lvl="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UZORNO VLADANJE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MOTIVACIJSKO PISMO &amp; CV </a:t>
            </a:r>
            <a:r>
              <a:rPr lang="hr-HR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</a:t>
            </a:r>
            <a:r>
              <a:rPr lang="hr-HR" sz="2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maximalno</a:t>
            </a:r>
            <a:r>
              <a:rPr lang="hr-HR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2 boda)</a:t>
            </a: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SUDJELOVANJE 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NA </a:t>
            </a: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NATJECANJIMA koja su u organizaciji Agencije za odgoj i obrazovanje ili Agencije za strukovno obrazovanje i obrazovanje odraslih:</a:t>
            </a:r>
          </a:p>
          <a:p>
            <a:pPr>
              <a:spcBef>
                <a:spcPct val="0"/>
              </a:spcBef>
              <a:defRPr/>
            </a:pPr>
            <a:endParaRPr kumimoji="0" lang="hr-HR" sz="5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Državno natjecanje</a:t>
            </a: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(1 bod)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;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hr-HR" sz="24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Ž</a:t>
            </a:r>
            <a:r>
              <a:rPr kumimoji="0" lang="hr-HR" sz="24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upanijsko</a:t>
            </a:r>
            <a:r>
              <a:rPr kumimoji="0" lang="hr-HR" sz="2400" b="1" i="0" u="none" strike="noStrike" kern="1200" cap="none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natjecanje 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(0,5 boda)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kumimoji="0" lang="hr-HR" sz="10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89ECBD-F3FA-4590-8EEF-293F2108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F539AE6-1599-445C-9003-2B6570E24137}"/>
              </a:ext>
            </a:extLst>
          </p:cNvPr>
          <p:cNvSpPr txBox="1"/>
          <p:nvPr/>
        </p:nvSpPr>
        <p:spPr>
          <a:xfrm>
            <a:off x="216381" y="272710"/>
            <a:ext cx="11759238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0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DODATNI BODOVI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Prednost prilikom odabira dati ćemo učenicima s manje mogućnosti</a:t>
            </a:r>
            <a:r>
              <a:rPr kumimoji="0" lang="hr-HR" sz="3200" b="1" i="0" u="none" strike="noStrike" kern="1200" cap="none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prema slijedećim kriterijima ispunjenih od strane roditelja/skrbnika u dokumentu </a:t>
            </a:r>
            <a:r>
              <a:rPr kumimoji="0" lang="hr-HR" sz="3200" b="1" i="1" u="none" strike="noStrike" kern="1200" cap="none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Suglasnost</a:t>
            </a:r>
            <a:r>
              <a:rPr kumimoji="0" lang="hr-HR" sz="3200" b="1" i="0" u="none" strike="noStrike" kern="1200" cap="none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koji se obavezno prilaže uz prijavu: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EKONOMSKE PREPREKE / ovisnost</a:t>
            </a:r>
            <a:r>
              <a:rPr kumimoji="0" lang="hr-HR" sz="3200" b="1" i="0" u="none" strike="noStrike" kern="1200" cap="none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o sustavu socijalne skrbi </a:t>
            </a:r>
            <a:r>
              <a:rPr lang="hr-HR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(0,5 boda)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lvl="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GEOGRAFSKE PREPREKE / učenici koji dolaze iz ruralnih sredina RH </a:t>
            </a:r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(0,5 boda)</a:t>
            </a:r>
            <a:r>
              <a:rPr kumimoji="0" lang="hr-HR" sz="32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DB91CE09-73D7-5D3E-E304-F7FBF6E5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27" y="1227416"/>
            <a:ext cx="8517004" cy="5633504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41E89135-730A-8E0F-4E3C-75137408A8C3}"/>
              </a:ext>
            </a:extLst>
          </p:cNvPr>
          <p:cNvSpPr txBox="1">
            <a:spLocks/>
          </p:cNvSpPr>
          <p:nvPr/>
        </p:nvSpPr>
        <p:spPr>
          <a:xfrm>
            <a:off x="384120" y="439573"/>
            <a:ext cx="11723018" cy="787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TIM ZA PROJEKTNE AKTIVNOSTI I SURADNJU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EC4C6ED-9C8F-6476-58D9-3B36A888AAAE}"/>
              </a:ext>
            </a:extLst>
          </p:cNvPr>
          <p:cNvSpPr txBox="1"/>
          <p:nvPr/>
        </p:nvSpPr>
        <p:spPr>
          <a:xfrm>
            <a:off x="903044" y="1759906"/>
            <a:ext cx="5889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Julijana Lozar, prof.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87512DC-020E-EDD8-EE1E-DBA6C385B6A0}"/>
              </a:ext>
            </a:extLst>
          </p:cNvPr>
          <p:cNvSpPr txBox="1"/>
          <p:nvPr/>
        </p:nvSpPr>
        <p:spPr>
          <a:xfrm>
            <a:off x="903046" y="2704163"/>
            <a:ext cx="5889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Renato Matejaš, prof.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E758FDE-789A-B467-55B1-2941AF97BECD}"/>
              </a:ext>
            </a:extLst>
          </p:cNvPr>
          <p:cNvSpPr txBox="1"/>
          <p:nvPr/>
        </p:nvSpPr>
        <p:spPr>
          <a:xfrm>
            <a:off x="903046" y="3648420"/>
            <a:ext cx="5889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Mario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Božurić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, prof.</a:t>
            </a:r>
          </a:p>
        </p:txBody>
      </p:sp>
    </p:spTree>
    <p:extLst>
      <p:ext uri="{BB962C8B-B14F-4D97-AF65-F5344CB8AC3E}">
        <p14:creationId xmlns:p14="http://schemas.microsoft.com/office/powerpoint/2010/main" val="38541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89ECBD-F3FA-4590-8EEF-293F2108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F539AE6-1599-445C-9003-2B6570E24137}"/>
              </a:ext>
            </a:extLst>
          </p:cNvPr>
          <p:cNvSpPr txBox="1"/>
          <p:nvPr/>
        </p:nvSpPr>
        <p:spPr>
          <a:xfrm>
            <a:off x="216381" y="57046"/>
            <a:ext cx="11759238" cy="7448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POSTUPAK PRIJAVE</a:t>
            </a:r>
          </a:p>
          <a:p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Kandidat koji se prijavljuje na poziv dužan je:</a:t>
            </a:r>
          </a:p>
          <a:p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napisati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motivacijsko pismo &amp; CV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(obrazac se nalazi u priloženim dokumentima na web-u Škole) te ga;</a:t>
            </a:r>
          </a:p>
          <a:p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dostaviti zajedno s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prijavnicom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(obrazac se nalazi u priloženim dokumentima na web-u Škole);</a:t>
            </a:r>
          </a:p>
          <a:p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 sa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suglasnosti roditelja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 korištenju osobnih podataka i ispunjenim kategorijama učenika s manje mogućnosti (obrazac se nalazi u priloženim dokumentima na web-u Škole);</a:t>
            </a:r>
          </a:p>
          <a:p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te ostalom dokaznom dokumentacijom poslati na mail 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ets.mobilnost@gmail.com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61CD846-9B50-9AC7-55A4-EDB051AB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65978"/>
            <a:ext cx="10905066" cy="33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73D48-E5FB-3CC7-2C76-98EA93B2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220F4B-4F13-D618-D57E-BBC60C98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F5C8F-CD97-8C0D-096A-1947D38E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79DC85A-9DC5-E24F-2366-8BF5DBA883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43467" y="1765978"/>
            <a:ext cx="10905066" cy="3326044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A37987C-2096-7447-F4ED-CFB9D955E06C}"/>
              </a:ext>
            </a:extLst>
          </p:cNvPr>
          <p:cNvSpPr txBox="1"/>
          <p:nvPr/>
        </p:nvSpPr>
        <p:spPr>
          <a:xfrm>
            <a:off x="1000606" y="1114585"/>
            <a:ext cx="101907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800" b="1" i="0" u="none" strike="noStrike" kern="1200" cap="none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Učenici koji su u školskoj godini 2025./2026. već sudjelovali na projektima mobilnosti NEĆE moći sudjelovati i u ovom projektu mobilnosti.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Također, ukoliko učenik nakon odabira za sudjelovanje na ovom projektu od istoga odustane (izuzev bolesti, smrtnog slučaja u obitelji i sl.), a na njegovo ime i prezime je kupljena </a:t>
            </a:r>
            <a:r>
              <a:rPr lang="hr-HR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FlixBus</a:t>
            </a:r>
            <a:r>
              <a:rPr lang="hr-H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karta, tada će učenik (tj. njegov roditelj/skrbnik) snosit financijske troškove promijene imena i prezimena za tu kupljenu kartu. </a:t>
            </a:r>
            <a:endParaRPr kumimoji="0" lang="hr-HR" sz="2800" b="1" i="0" u="none" strike="noStrike" kern="1200" cap="none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7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354A3A1-B15E-DBA1-1A1B-77387E76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D0EED19-A8CE-9183-7D74-10DE3216852F}"/>
              </a:ext>
            </a:extLst>
          </p:cNvPr>
          <p:cNvSpPr txBox="1"/>
          <p:nvPr/>
        </p:nvSpPr>
        <p:spPr>
          <a:xfrm>
            <a:off x="219495" y="363459"/>
            <a:ext cx="7056582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ELEKTROTEHNIČAR</a:t>
            </a:r>
            <a:r>
              <a:rPr lang="hr-H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endParaRPr lang="hr-HR" sz="1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3.a &amp; 3.b</a:t>
            </a:r>
            <a:endParaRPr lang="hr-HR" sz="5000" dirty="0">
              <a:solidFill>
                <a:schemeClr val="bg1"/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D2638D3-011A-5BD6-5628-CDD0BE643EE8}"/>
              </a:ext>
            </a:extLst>
          </p:cNvPr>
          <p:cNvSpPr txBox="1">
            <a:spLocks/>
          </p:cNvSpPr>
          <p:nvPr/>
        </p:nvSpPr>
        <p:spPr>
          <a:xfrm>
            <a:off x="219495" y="2565626"/>
            <a:ext cx="5913451" cy="3327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Dreaming Outloud Pro" panose="03050502040302030504" pitchFamily="66" charset="0"/>
              </a:rPr>
              <a:t>Iz svakog razrednog odjela odabrat ćemo po tri učenika koji su ostvarili najveći broj bodova u svom razredom odjelu. </a:t>
            </a:r>
          </a:p>
        </p:txBody>
      </p:sp>
    </p:spTree>
    <p:extLst>
      <p:ext uri="{BB962C8B-B14F-4D97-AF65-F5344CB8AC3E}">
        <p14:creationId xmlns:p14="http://schemas.microsoft.com/office/powerpoint/2010/main" val="14325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354A3A1-B15E-DBA1-1A1B-77387E76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15B4AF8-4EDA-5DE5-BFE6-90B61825A893}"/>
              </a:ext>
            </a:extLst>
          </p:cNvPr>
          <p:cNvSpPr txBox="1"/>
          <p:nvPr/>
        </p:nvSpPr>
        <p:spPr>
          <a:xfrm>
            <a:off x="295564" y="252623"/>
            <a:ext cx="648392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TEHNIČAR ZA RAČUNALSTVO </a:t>
            </a:r>
          </a:p>
          <a:p>
            <a:pPr algn="ctr"/>
            <a:endParaRPr lang="hr-HR" sz="1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3.c, 3.d &amp; 3.e</a:t>
            </a:r>
            <a:endParaRPr lang="hr-HR" sz="5000" dirty="0">
              <a:solidFill>
                <a:schemeClr val="bg1"/>
              </a:solidFill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B8553791-0656-89C3-5C0C-07F6603404C9}"/>
              </a:ext>
            </a:extLst>
          </p:cNvPr>
          <p:cNvSpPr txBox="1">
            <a:spLocks/>
          </p:cNvSpPr>
          <p:nvPr/>
        </p:nvSpPr>
        <p:spPr>
          <a:xfrm>
            <a:off x="374335" y="3136736"/>
            <a:ext cx="5838887" cy="3327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Iz svakog razrednog odjela odabrat ćemo po četiri učenika koji su ostvarili najveći broj bodova u svom razredom odjelu plus jednog učenika </a:t>
            </a:r>
            <a:r>
              <a:rPr lang="hr-HR" sz="2800" b="1" cap="none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koji ima </a:t>
            </a:r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najveći broj bodova od preostalih učenika sva tri razredna odjela. </a:t>
            </a:r>
          </a:p>
        </p:txBody>
      </p:sp>
    </p:spTree>
    <p:extLst>
      <p:ext uri="{BB962C8B-B14F-4D97-AF65-F5344CB8AC3E}">
        <p14:creationId xmlns:p14="http://schemas.microsoft.com/office/powerpoint/2010/main" val="8659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354A3A1-B15E-DBA1-1A1B-77387E76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50D45A3-AEBF-DB90-5BC4-C642EE24252E}"/>
              </a:ext>
            </a:extLst>
          </p:cNvPr>
          <p:cNvSpPr txBox="1"/>
          <p:nvPr/>
        </p:nvSpPr>
        <p:spPr>
          <a:xfrm>
            <a:off x="257113" y="283573"/>
            <a:ext cx="672557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TEHNIČAR ZA ELEKTRIČNE STROJEVE S PRIMIJENJENIM RAČUNALSTVOM </a:t>
            </a:r>
          </a:p>
          <a:p>
            <a:endParaRPr lang="hr-HR" sz="1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3.f &amp; 3.g</a:t>
            </a:r>
            <a:endParaRPr lang="hr-HR" sz="5000" dirty="0">
              <a:solidFill>
                <a:schemeClr val="bg1"/>
              </a:solidFill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B67EE38E-A061-7309-9778-A56712F639E5}"/>
              </a:ext>
            </a:extLst>
          </p:cNvPr>
          <p:cNvSpPr txBox="1">
            <a:spLocks/>
          </p:cNvSpPr>
          <p:nvPr/>
        </p:nvSpPr>
        <p:spPr>
          <a:xfrm>
            <a:off x="257113" y="2991166"/>
            <a:ext cx="5838887" cy="3327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Iz svakog razrednog odjela odabrat ćemo po tri učenika koji su ostvarili najveći broj bodova u svom razredom odjelu. </a:t>
            </a:r>
          </a:p>
        </p:txBody>
      </p:sp>
    </p:spTree>
    <p:extLst>
      <p:ext uri="{BB962C8B-B14F-4D97-AF65-F5344CB8AC3E}">
        <p14:creationId xmlns:p14="http://schemas.microsoft.com/office/powerpoint/2010/main" val="2978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rukopis, žaba, ukrasni isječci, Dječja umjetnost&#10;&#10;Opis je automatski generiran">
            <a:extLst>
              <a:ext uri="{FF2B5EF4-FFF2-40B4-BE49-F238E27FC236}">
                <a16:creationId xmlns:a16="http://schemas.microsoft.com/office/drawing/2014/main" id="{BDBAA712-A4C9-EB98-2573-CBD094520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C13C9A7-2115-B0D1-1199-639E9FFD0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1" r="1"/>
          <a:stretch/>
        </p:blipFill>
        <p:spPr>
          <a:xfrm>
            <a:off x="0" y="0"/>
            <a:ext cx="774993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88AE8CF8-C2F7-053F-5680-67C2C82C4C68}"/>
              </a:ext>
            </a:extLst>
          </p:cNvPr>
          <p:cNvSpPr txBox="1">
            <a:spLocks/>
          </p:cNvSpPr>
          <p:nvPr/>
        </p:nvSpPr>
        <p:spPr>
          <a:xfrm>
            <a:off x="4827732" y="419474"/>
            <a:ext cx="7364268" cy="60748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VAŽNI ROKOVI:</a:t>
            </a:r>
          </a:p>
          <a:p>
            <a:endParaRPr lang="hr-HR" sz="36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Otvaranje natječaja: </a:t>
            </a:r>
          </a:p>
          <a:p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  od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03.11.2025.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do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13.11.2025.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Objava privremene rang liste: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17.11.2025.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Rok za žalbu: </a:t>
            </a:r>
          </a:p>
          <a:p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  od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17.11.2025.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do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21.11.2025.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Objava konačne rang liste: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24.11.2025.</a:t>
            </a:r>
          </a:p>
          <a:p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hr-HR" sz="36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C4768ED-AD5C-B081-8B8F-6F158B860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3" r="-2" b="120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82668245-A49E-6DFA-9C0F-22C5534C53FD}"/>
              </a:ext>
            </a:extLst>
          </p:cNvPr>
          <p:cNvSpPr txBox="1">
            <a:spLocks/>
          </p:cNvSpPr>
          <p:nvPr/>
        </p:nvSpPr>
        <p:spPr>
          <a:xfrm>
            <a:off x="1375872" y="3145037"/>
            <a:ext cx="3788959" cy="483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uLnTx/>
                <a:uFillTx/>
                <a:latin typeface="Comic Sans MS" panose="030F0702030302020204" pitchFamily="66" charset="0"/>
                <a:cs typeface="Cavolini" panose="03000502040302020204" pitchFamily="66" charset="0"/>
              </a:rPr>
              <a:t>Prija</a:t>
            </a:r>
            <a:r>
              <a:rPr lang="hr-HR" sz="2200" b="1" cap="none" dirty="0" err="1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va</a:t>
            </a:r>
            <a:r>
              <a:rPr lang="hr-HR" sz="2200" b="1" cap="none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za sudjelovanje u projektu mobilnosti vrši se ISKLJUČIVO predajom potrebne/tražene dokumentacije na: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200" b="1" cap="none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ets.mobilnost@gmail.com</a:t>
            </a:r>
            <a:endParaRPr kumimoji="0" lang="hr-HR" sz="2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C9D6A45D-BBCA-419E-23E6-D74A5DC60829}"/>
              </a:ext>
            </a:extLst>
          </p:cNvPr>
          <p:cNvSpPr txBox="1">
            <a:spLocks/>
          </p:cNvSpPr>
          <p:nvPr/>
        </p:nvSpPr>
        <p:spPr>
          <a:xfrm>
            <a:off x="6783936" y="3182131"/>
            <a:ext cx="3788959" cy="4254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Cavolini" panose="03000502040302020204" pitchFamily="66" charset="0"/>
              </a:rPr>
              <a:t>Prijave koje su</a:t>
            </a:r>
            <a:r>
              <a:rPr kumimoji="0" lang="hr-HR" sz="2400" b="1" i="0" u="none" strike="noStrike" kern="1200" cap="none" spc="0" normalizeH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2495CF"/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Cavolini" panose="03000502040302020204" pitchFamily="66" charset="0"/>
              </a:rPr>
              <a:t> nepotpune i nisu predane u zadanom roku, neće se uzeti u obzir.</a:t>
            </a:r>
            <a:endParaRPr kumimoji="0" lang="hr-HR" sz="24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2495CF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AD77CB7-78B9-FBFF-BFF0-90929433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B4E62F1-AF83-3DA3-F32B-55850977C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91"/>
          <a:stretch/>
        </p:blipFill>
        <p:spPr>
          <a:xfrm>
            <a:off x="5015" y="0"/>
            <a:ext cx="12186985" cy="552796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B4B2A4F-50BE-B458-8C30-33B01671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0" y="526979"/>
            <a:ext cx="6845156" cy="20257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007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1">
            <a:extLst>
              <a:ext uri="{FF2B5EF4-FFF2-40B4-BE49-F238E27FC236}">
                <a16:creationId xmlns:a16="http://schemas.microsoft.com/office/drawing/2014/main" id="{C3213C9F-F1B6-4980-95B6-4F07946C5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2AA28026-5AE8-4702-8944-83B64C48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5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CB1566A-9DAD-44BA-506D-C39CEC27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8" y="772292"/>
            <a:ext cx="4948242" cy="3674070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1676B87-14D6-33A2-0D12-705A1971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553" y="772292"/>
            <a:ext cx="4905269" cy="4279846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9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14A06A0-0A49-7D6A-4260-5B971E720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4" r="211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ACA1E25-D347-DD15-5374-E913F2CB594C}"/>
              </a:ext>
            </a:extLst>
          </p:cNvPr>
          <p:cNvSpPr txBox="1"/>
          <p:nvPr/>
        </p:nvSpPr>
        <p:spPr>
          <a:xfrm>
            <a:off x="373109" y="243512"/>
            <a:ext cx="1166995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Najveći program Europske unije za obrazovanje, osposobljavanje, mlade i sport</a:t>
            </a:r>
          </a:p>
          <a:p>
            <a:endParaRPr lang="hr-HR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Obuhvaća sve europske i međunarodne programe i inicijative Europske unije u području obrazovanja (opće obrazovanje, visoko obrazovanje, obrazovanje odraslih), osposobljavanja (strukovno obrazovanje i osposobljavanje), mladih i sporta</a:t>
            </a:r>
          </a:p>
          <a:p>
            <a:endParaRPr lang="hr-HR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KA1- mobilnost u svrhu učenja za pojedince, učenici u programima strukovnog obrazovanja imaju priliku za obavljanje stručne prakse u inozemstvu, uključujući:</a:t>
            </a:r>
          </a:p>
          <a:p>
            <a:endParaRPr lang="hr-HR" sz="1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Poduzeća ili neka druga radna mjesta (npr. u javnoj ili nevladinoj organizaciji)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hr-HR" sz="1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Strukovne škole s razdobljima učenja temeljenog na radu u nekom poduzeću</a:t>
            </a:r>
          </a:p>
        </p:txBody>
      </p:sp>
    </p:spTree>
    <p:extLst>
      <p:ext uri="{BB962C8B-B14F-4D97-AF65-F5344CB8AC3E}">
        <p14:creationId xmlns:p14="http://schemas.microsoft.com/office/powerpoint/2010/main" val="2934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366377FB-9471-4DE0-AB01-B5AC0B8AC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B6DBE097-C1A7-4D39-8CCC-D3AD573E9573}"/>
              </a:ext>
            </a:extLst>
          </p:cNvPr>
          <p:cNvSpPr txBox="1">
            <a:spLocks/>
          </p:cNvSpPr>
          <p:nvPr/>
        </p:nvSpPr>
        <p:spPr>
          <a:xfrm>
            <a:off x="646516" y="446180"/>
            <a:ext cx="7617039" cy="7401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7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NAŠE ERASMUS ISKUSTVO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3399A39E-65EE-4480-9C05-980F40A543F2}"/>
              </a:ext>
            </a:extLst>
          </p:cNvPr>
          <p:cNvSpPr txBox="1">
            <a:spLocks/>
          </p:cNvSpPr>
          <p:nvPr/>
        </p:nvSpPr>
        <p:spPr>
          <a:xfrm>
            <a:off x="1913274" y="5572589"/>
            <a:ext cx="10049522" cy="985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r-HR" sz="5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…tijekom proteklih godina…</a:t>
            </a:r>
          </a:p>
        </p:txBody>
      </p:sp>
    </p:spTree>
    <p:extLst>
      <p:ext uri="{BB962C8B-B14F-4D97-AF65-F5344CB8AC3E}">
        <p14:creationId xmlns:p14="http://schemas.microsoft.com/office/powerpoint/2010/main" val="3272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B40A1F1-A5F4-4D8D-A494-A35A27A75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66" b="74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D27D31D3-331C-4772-1E72-B2B27B5D8AF1}"/>
              </a:ext>
            </a:extLst>
          </p:cNvPr>
          <p:cNvSpPr txBox="1">
            <a:spLocks/>
          </p:cNvSpPr>
          <p:nvPr/>
        </p:nvSpPr>
        <p:spPr>
          <a:xfrm>
            <a:off x="293471" y="771946"/>
            <a:ext cx="12464255" cy="580434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2016./2017., Njemačka, „OMEZ”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2017./2018., Njemačka, „Zajedno do boljih kompetencija”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2018./2019., Njemačka &amp; Portugal, </a:t>
            </a:r>
            <a:r>
              <a:rPr lang="hr-HR" sz="33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„Mobilnost u industriju 4.0” 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2019./2020., Finska &amp; Irska, </a:t>
            </a:r>
            <a:r>
              <a:rPr lang="hr-HR" sz="33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„Pametna rješenja za digitalnu Europu”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2020./2021. Italija &amp; Španjolska, „Mobilnost u industriju 5.0”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2021./2022. Sevilla, Španjolska, „Smart for </a:t>
            </a:r>
            <a:r>
              <a:rPr lang="hr-HR" sz="3500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green</a:t>
            </a:r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EU”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2022./2023. Frankfurt, Njemačka, „Power </a:t>
            </a:r>
            <a:r>
              <a:rPr lang="hr-HR" sz="3500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Up</a:t>
            </a:r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sz="3500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with</a:t>
            </a:r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sz="3500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Etš</a:t>
            </a:r>
            <a:r>
              <a:rPr lang="hr-HR" sz="35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”</a:t>
            </a:r>
          </a:p>
          <a:p>
            <a:endParaRPr lang="hr-HR" sz="4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3858F-18AA-BA43-781D-FF73DB49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9C7F19B-7CC2-F043-6AE1-D3B127B61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66" b="74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C7C08C80-2702-787E-DE36-0D6E965BDA97}"/>
              </a:ext>
            </a:extLst>
          </p:cNvPr>
          <p:cNvSpPr txBox="1">
            <a:spLocks/>
          </p:cNvSpPr>
          <p:nvPr/>
        </p:nvSpPr>
        <p:spPr>
          <a:xfrm>
            <a:off x="293471" y="771946"/>
            <a:ext cx="12464255" cy="58043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2023./2024., Italija, Bologna, „Be Smart,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Go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Green”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2024./2025., Njemačka, Leipzig, „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Mobility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– More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Than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Education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”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2025./2026., Austrija,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Vienna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, „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Knowledge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Flow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, Green Power – Erasmus+ </a:t>
            </a:r>
            <a:r>
              <a:rPr lang="hr-HR" b="1" cap="none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Hour</a:t>
            </a:r>
            <a:r>
              <a:rPr lang="hr-HR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” </a:t>
            </a:r>
          </a:p>
          <a:p>
            <a:endParaRPr lang="hr-HR" sz="3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hr-HR" sz="4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1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6F4D2D9-9ED9-2CB9-A5A5-C43C5A1CD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" r="42976"/>
          <a:stretch/>
        </p:blipFill>
        <p:spPr>
          <a:xfrm>
            <a:off x="20" y="10"/>
            <a:ext cx="6102397" cy="68579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86B18AB-0466-F165-815B-0857B9F5C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"/>
          <a:stretch/>
        </p:blipFill>
        <p:spPr>
          <a:xfrm>
            <a:off x="6102417" y="10"/>
            <a:ext cx="6102417" cy="685799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7B34DE9-C2D8-17DE-B1F8-D7AD23E15436}"/>
              </a:ext>
            </a:extLst>
          </p:cNvPr>
          <p:cNvSpPr txBox="1"/>
          <p:nvPr/>
        </p:nvSpPr>
        <p:spPr>
          <a:xfrm>
            <a:off x="174092" y="1305045"/>
            <a:ext cx="5754254" cy="5391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ETŠ- u je dodijeljena </a:t>
            </a:r>
            <a:r>
              <a:rPr lang="hr-HR" sz="2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Erasmus akreditacija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značajno priznanje na temelju dosadašnjih provedbi i aktivnosti projekata za strukovno obrazovanje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Školu su ocjenjivali neovisni vanjski stručnjaci pri </a:t>
            </a:r>
            <a:r>
              <a:rPr lang="hr-HR" sz="2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Agenciji za mobilnost i programe EU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(AMPEU)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Akreditacija se dodjeljuje za naredno razdoblje od 1. ožujka 2021. do 31. prosinca 2027. godine.</a:t>
            </a:r>
            <a:endParaRPr lang="hr-H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0EC886C0-373C-41A4-37D1-6B571546C23C}"/>
              </a:ext>
            </a:extLst>
          </p:cNvPr>
          <p:cNvSpPr txBox="1">
            <a:spLocks/>
          </p:cNvSpPr>
          <p:nvPr/>
        </p:nvSpPr>
        <p:spPr>
          <a:xfrm>
            <a:off x="346560" y="364493"/>
            <a:ext cx="6857534" cy="12825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Cavolini" panose="03000502040302020204" pitchFamily="66" charset="0"/>
              </a:rPr>
              <a:t>AKREDITACIJA</a:t>
            </a:r>
          </a:p>
        </p:txBody>
      </p:sp>
    </p:spTree>
    <p:extLst>
      <p:ext uri="{BB962C8B-B14F-4D97-AF65-F5344CB8AC3E}">
        <p14:creationId xmlns:p14="http://schemas.microsoft.com/office/powerpoint/2010/main" val="7196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FA370-7501-EC01-993E-35CE9FA9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988BD0A-E2CE-9CE8-CEB2-BF5B40EA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655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985DE7F-F7EE-047D-4228-B9FF21A35F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016373" y="2692996"/>
            <a:ext cx="4170282" cy="41650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2182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mna mreža 1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dc7352e55e77714fab0739bd1a2ce12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b47b806cf7e90fe7257fa1ff83c741b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A0466F-55BA-4B4C-B910-3BFE9417EB92}">
  <ds:schemaRefs>
    <ds:schemaRef ds:uri="71af3243-3dd4-4a8d-8c0d-dd76da1f02a5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16c05727-aa75-4e4a-9b5f-8a80a1165891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13075A8-A5B0-4ED9-ACD9-B97630E65A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235EAC-5FEE-4CF4-B627-4AC327BD04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980</Words>
  <Application>Microsoft Office PowerPoint</Application>
  <PresentationFormat>Široki zaslon</PresentationFormat>
  <Paragraphs>158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Comic Sans MS</vt:lpstr>
      <vt:lpstr>Dreaming Outloud Pro</vt:lpstr>
      <vt:lpstr>Wingdings</vt:lpstr>
      <vt:lpstr>Tamna mreža 1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Korisnik</dc:creator>
  <cp:lastModifiedBy>Julijana Lozar</cp:lastModifiedBy>
  <cp:revision>6</cp:revision>
  <dcterms:created xsi:type="dcterms:W3CDTF">2021-01-29T12:07:30Z</dcterms:created>
  <dcterms:modified xsi:type="dcterms:W3CDTF">2025-10-26T11:03:31Z</dcterms:modified>
</cp:coreProperties>
</file>